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60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84" r:id="rId19"/>
    <p:sldId id="272" r:id="rId20"/>
    <p:sldId id="285" r:id="rId21"/>
    <p:sldId id="286" r:id="rId22"/>
    <p:sldId id="288" r:id="rId23"/>
    <p:sldId id="287" r:id="rId24"/>
    <p:sldId id="289" r:id="rId25"/>
    <p:sldId id="290" r:id="rId26"/>
    <p:sldId id="292" r:id="rId27"/>
    <p:sldId id="293" r:id="rId28"/>
    <p:sldId id="294" r:id="rId29"/>
    <p:sldId id="295" r:id="rId30"/>
    <p:sldId id="297" r:id="rId31"/>
    <p:sldId id="296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3537-8FCE-2E42-A09F-462D2399AD0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BB6D-F8FE-1E44-A00B-03DCEE8FD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don`t think this should be discussed in detail (audience should be familiar with):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 grouped the concepts in the next slides to stress </a:t>
            </a:r>
            <a:r>
              <a:rPr lang="en-US" dirty="0" smtClean="0"/>
              <a:t>why they need to put information in the DSD, not on the actual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example is taken from a real dataset: for one DSD, there`s thousands of datasets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wb:indicatorDSD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aims at representing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ST3 strategy, but without the appropriate constructs, and with significant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semantic loss. For instance, finding datasets involving a certain measure requires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through inspection to identify a dimension with a particular role (the measure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dimension), finding in the list the code that represents the measure, and identifying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datasets whose observations contain that code. Building applications to consume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data, or make inferences, would have to deal with the same issues.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suggest you to refer to the paper where a more in depth analysis is found.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0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them to the </a:t>
            </a:r>
            <a:r>
              <a:rPr lang="en-US" dirty="0" err="1" smtClean="0"/>
              <a:t>github</a:t>
            </a:r>
            <a:r>
              <a:rPr lang="en-US" dirty="0" smtClean="0"/>
              <a:t> where all this is available and is </a:t>
            </a:r>
            <a:r>
              <a:rPr lang="en-US" dirty="0" err="1" smtClean="0"/>
              <a:t>reproduceable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suggestion is that you focus only on the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instead of going into details into the numbers, you focus on the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6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Adavantages</a:t>
            </a:r>
            <a:r>
              <a:rPr lang="en-US" dirty="0" smtClean="0"/>
              <a:t> of DSD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a) verification that a dataset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 an expected structure; b) simplification of data consumption, by the easy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determination of available dimensions/measures and respective properties; c) reuse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publication process, as publishers are able to ensure that all publications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follows the same structure, and consumers can be confident that the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structure has not changed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Adavantages</a:t>
            </a:r>
            <a:r>
              <a:rPr lang="en-US" dirty="0" smtClean="0"/>
              <a:t> of DSD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a) verification that a dataset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 an expected structure; b) simplification of data consumption, by the easy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determination of available dimensions/measures and respective properties; c) reuse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publication process, as publishers are able to ensure that all publications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follows the same structure, and consumers can be confident that the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structure has not changed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of DSD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a) verification that a dataset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matches an expected structure;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simplification of data consumption, by the easy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determination of available dimensions/measures and respective properties;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reuse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publication process, as publishers are able to ensure that all publications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follows the same structure, and consumers can be confident that the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structure has not changed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suggest to use an example to understand what it is to locate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Cube spec stresses these 3 modeling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fao:captureDSD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virtually represent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indexed by time and location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ST5 is a real example. This DSD has nearly 10.000 datasets for a huge list of variables (I do not remember how many, hundreds of them, maybe more)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BB6D-F8FE-1E44-A00B-03DCEE8FD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8DEB50-0ECF-D24D-AC57-25C5D1B9B66F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CDDC4C5-3B12-D344-AFD7-003AB9A88A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000000"/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rgbClr val="000000"/>
          </a:solidFill>
          <a:latin typeface="Arial"/>
          <a:ea typeface="+mn-ea"/>
          <a:cs typeface="Arial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fp.statesindex.org/methodology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5" y="4624668"/>
            <a:ext cx="8530723" cy="2041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Karin Becker</a:t>
            </a:r>
            <a:br>
              <a:rPr lang="en-US" dirty="0" smtClean="0"/>
            </a:br>
            <a:r>
              <a:rPr lang="en-US" sz="2200" dirty="0" err="1" smtClean="0">
                <a:solidFill>
                  <a:schemeClr val="tx1"/>
                </a:solidFill>
              </a:rPr>
              <a:t>Instituto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de </a:t>
            </a:r>
            <a:r>
              <a:rPr lang="en-US" sz="2200" dirty="0" err="1">
                <a:solidFill>
                  <a:schemeClr val="tx1"/>
                </a:solidFill>
              </a:rPr>
              <a:t>Informática</a:t>
            </a:r>
            <a:r>
              <a:rPr lang="en-US" sz="2200" dirty="0">
                <a:solidFill>
                  <a:schemeClr val="tx1"/>
                </a:solidFill>
              </a:rPr>
              <a:t> - Federal University of Rio Grande do </a:t>
            </a:r>
            <a:r>
              <a:rPr lang="en-US" sz="2200" dirty="0" err="1">
                <a:solidFill>
                  <a:schemeClr val="tx1"/>
                </a:solidFill>
              </a:rPr>
              <a:t>Sul</a:t>
            </a:r>
            <a:r>
              <a:rPr lang="en-US" sz="2200" dirty="0">
                <a:solidFill>
                  <a:schemeClr val="tx1"/>
                </a:solidFill>
              </a:rPr>
              <a:t>, Brazil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Shiva </a:t>
            </a:r>
            <a:r>
              <a:rPr lang="en-US" dirty="0" err="1" smtClean="0"/>
              <a:t>Jahangiri</a:t>
            </a:r>
            <a:r>
              <a:rPr lang="en-US" sz="2200" dirty="0" smtClean="0"/>
              <a:t>, </a:t>
            </a:r>
            <a:r>
              <a:rPr lang="en-US" dirty="0" smtClean="0"/>
              <a:t>Craig </a:t>
            </a:r>
            <a:r>
              <a:rPr lang="en-US" dirty="0"/>
              <a:t>A. </a:t>
            </a:r>
            <a:r>
              <a:rPr lang="en-US" dirty="0" err="1" smtClean="0"/>
              <a:t>Knoblock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>
                <a:solidFill>
                  <a:schemeClr val="tx1"/>
                </a:solidFill>
              </a:rPr>
              <a:t>Information Sciences Institute, University of Southern California, USA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876" y="930237"/>
            <a:ext cx="4038600" cy="31593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 Quantitative Survey on the Use of the Cube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Vocabulary in the Linked Open Data Cloud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1490"/>
            <a:ext cx="5509904" cy="43545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Prediction of public indicators: Fragile State Index (FSI) </a:t>
            </a:r>
          </a:p>
          <a:p>
            <a:pPr lvl="1"/>
            <a:r>
              <a:rPr lang="en-US" dirty="0" smtClean="0"/>
              <a:t>14 social, economic and political indicators</a:t>
            </a:r>
          </a:p>
          <a:p>
            <a:pPr lvl="1"/>
            <a:r>
              <a:rPr lang="en-US" dirty="0" smtClean="0"/>
              <a:t>Methodology</a:t>
            </a:r>
          </a:p>
          <a:p>
            <a:pPr lvl="2"/>
            <a:r>
              <a:rPr lang="en-US" dirty="0" smtClean="0"/>
              <a:t>software </a:t>
            </a:r>
            <a:r>
              <a:rPr lang="en-US" dirty="0"/>
              <a:t>that collects millions of documents, select relevant ones, and values indicators</a:t>
            </a:r>
            <a:r>
              <a:rPr lang="pt-BR" dirty="0"/>
              <a:t> </a:t>
            </a:r>
            <a:r>
              <a:rPr lang="pt-BR" dirty="0" smtClean="0"/>
              <a:t>(CAST)</a:t>
            </a:r>
          </a:p>
          <a:p>
            <a:pPr lvl="2"/>
            <a:r>
              <a:rPr lang="en-US" dirty="0"/>
              <a:t>human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Can we predict FSI indicators using other indicators and data available in the LOD Cloud?</a:t>
            </a:r>
          </a:p>
          <a:p>
            <a:pPr lvl="1"/>
            <a:r>
              <a:rPr lang="en-US" dirty="0" smtClean="0"/>
              <a:t>A</a:t>
            </a:r>
            <a:r>
              <a:rPr lang="pt-BR" dirty="0" err="1" smtClean="0"/>
              <a:t>utomatic</a:t>
            </a:r>
            <a:r>
              <a:rPr lang="pt-BR" dirty="0" smtClean="0"/>
              <a:t> </a:t>
            </a:r>
            <a:r>
              <a:rPr lang="pt-BR" dirty="0" err="1" smtClean="0"/>
              <a:t>location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consumption</a:t>
            </a:r>
            <a:endParaRPr lang="pt-BR" dirty="0" smtClean="0"/>
          </a:p>
          <a:p>
            <a:pPr lvl="1"/>
            <a:r>
              <a:rPr lang="pt-BR" dirty="0" err="1" smtClean="0"/>
              <a:t>Otherwise</a:t>
            </a:r>
            <a:r>
              <a:rPr lang="pt-BR" dirty="0" smtClean="0"/>
              <a:t>, it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just</a:t>
            </a:r>
            <a:r>
              <a:rPr lang="pt-BR" dirty="0" smtClean="0"/>
              <a:t> </a:t>
            </a:r>
            <a:r>
              <a:rPr lang="pt-BR" dirty="0" err="1" smtClean="0"/>
              <a:t>another</a:t>
            </a:r>
            <a:r>
              <a:rPr lang="pt-BR" dirty="0" smtClean="0"/>
              <a:t> media </a:t>
            </a:r>
            <a:r>
              <a:rPr lang="pt-BR" dirty="0" err="1" smtClean="0"/>
              <a:t>where</a:t>
            </a:r>
            <a:r>
              <a:rPr lang="pt-BR" dirty="0" smtClean="0"/>
              <a:t> data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available</a:t>
            </a:r>
            <a:r>
              <a:rPr lang="pt-BR" dirty="0" smtClean="0"/>
              <a:t> ...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11186"/>
            <a:ext cx="436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http://ffp.statesindex.org/methodology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470" y="1413535"/>
            <a:ext cx="3123530" cy="33109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20470" y="4831513"/>
            <a:ext cx="2698796" cy="2039498"/>
            <a:chOff x="6020470" y="4831513"/>
            <a:chExt cx="2698796" cy="20394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0470" y="4845873"/>
              <a:ext cx="1093495" cy="10934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4865" y="4831513"/>
              <a:ext cx="1294401" cy="11078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7324" y="6151361"/>
              <a:ext cx="1887914" cy="719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62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4" y="1810806"/>
            <a:ext cx="3598147" cy="381403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2761" y="1810806"/>
            <a:ext cx="4830353" cy="4470289"/>
          </a:xfrm>
        </p:spPr>
        <p:txBody>
          <a:bodyPr/>
          <a:lstStyle/>
          <a:p>
            <a:r>
              <a:rPr lang="en-US" dirty="0" smtClean="0"/>
              <a:t>Find datasets that</a:t>
            </a:r>
          </a:p>
          <a:p>
            <a:pPr lvl="1"/>
            <a:r>
              <a:rPr lang="en-US" dirty="0" smtClean="0"/>
              <a:t>Measures</a:t>
            </a:r>
          </a:p>
          <a:p>
            <a:pPr lvl="2"/>
            <a:r>
              <a:rPr lang="en-US" dirty="0" smtClean="0"/>
              <a:t>Have the label "poverty"</a:t>
            </a:r>
          </a:p>
          <a:p>
            <a:pPr lvl="2"/>
            <a:r>
              <a:rPr lang="en-US" dirty="0" smtClean="0"/>
              <a:t>Are described by using the term “poverty”</a:t>
            </a:r>
          </a:p>
          <a:p>
            <a:pPr lvl="2"/>
            <a:r>
              <a:rPr lang="en-US" dirty="0" smtClean="0"/>
              <a:t>Are related to the concept poverty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Dimensions</a:t>
            </a:r>
          </a:p>
          <a:p>
            <a:pPr lvl="2"/>
            <a:r>
              <a:rPr lang="en-US" dirty="0" smtClean="0"/>
              <a:t>year time series</a:t>
            </a:r>
          </a:p>
          <a:p>
            <a:pPr lvl="2"/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3683738">
            <a:off x="2002055" y="5833656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955"/>
            <a:ext cx="9144000" cy="44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955"/>
            <a:ext cx="9144000" cy="4473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883" y="1517733"/>
            <a:ext cx="4315109" cy="25853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observation contains a value for the measure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Several Dimensions</a:t>
            </a:r>
          </a:p>
          <a:p>
            <a:endParaRPr lang="en-US" dirty="0" smtClean="0"/>
          </a:p>
          <a:p>
            <a:r>
              <a:rPr lang="en-US" dirty="0" smtClean="0"/>
              <a:t>Measures and dimensions can be related to both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generic (statistical) concepts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domain concepts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3980465" y="2430514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4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955"/>
            <a:ext cx="9144000" cy="4473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883" y="2635332"/>
            <a:ext cx="4315109" cy="203132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Multiple Measures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observation must contain values for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measures</a:t>
            </a:r>
          </a:p>
          <a:p>
            <a:r>
              <a:rPr lang="en-US" dirty="0" smtClean="0"/>
              <a:t>Several Dimensions</a:t>
            </a:r>
          </a:p>
          <a:p>
            <a:r>
              <a:rPr lang="en-US" dirty="0" smtClean="0"/>
              <a:t>Measures and dimensions can be related to both generic and domain concepts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3980465" y="3548113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955"/>
            <a:ext cx="9144000" cy="4473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883" y="3987128"/>
            <a:ext cx="4315109" cy="28623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 Dimension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observation contains 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value for one of the measures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specific measure is the value of the “measure dimension”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Several Dimensions</a:t>
            </a:r>
          </a:p>
          <a:p>
            <a:r>
              <a:rPr lang="en-US" dirty="0" smtClean="0"/>
              <a:t>Measures and dimensions can be related to both generic and domain concepts</a:t>
            </a:r>
          </a:p>
          <a:p>
            <a:endParaRPr lang="en-US" dirty="0" smtClean="0"/>
          </a:p>
        </p:txBody>
      </p:sp>
      <p:sp>
        <p:nvSpPr>
          <p:cNvPr id="5" name="Right Arrow 4"/>
          <p:cNvSpPr/>
          <p:nvPr/>
        </p:nvSpPr>
        <p:spPr>
          <a:xfrm rot="10800000">
            <a:off x="3980465" y="5050114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918"/>
            <a:ext cx="9144000" cy="2599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8891" y="1969914"/>
            <a:ext cx="4315109" cy="28623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Generic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observation contains a value for the measure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 generic statistical measure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annot be related to domain concepts</a:t>
            </a:r>
          </a:p>
          <a:p>
            <a:r>
              <a:rPr lang="en-US" dirty="0" smtClean="0"/>
              <a:t>Several Dimensions</a:t>
            </a:r>
          </a:p>
          <a:p>
            <a:endParaRPr lang="en-US" dirty="0" smtClean="0"/>
          </a:p>
          <a:p>
            <a:r>
              <a:rPr lang="en-US" dirty="0" smtClean="0"/>
              <a:t>DSD is limited in the explicit information it provides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4323473" y="2037690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0900"/>
            <a:ext cx="9144000" cy="2599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5883" y="1490423"/>
            <a:ext cx="4315109" cy="452431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 hoc Dimension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observation contains a value for a measure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 generic statistical measure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cannot be related to domain concepts</a:t>
            </a:r>
          </a:p>
          <a:p>
            <a:r>
              <a:rPr lang="en-US" dirty="0" smtClean="0"/>
              <a:t>Several Dimensions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one dimension is implicitly a measure dimension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codelist</a:t>
            </a:r>
            <a:r>
              <a:rPr lang="en-US" dirty="0" smtClean="0"/>
              <a:t> might describe the measure, but only the actual dataset defines the measure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DSD is limited in the explicit information it provides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3980465" y="3946169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59" y="4562693"/>
            <a:ext cx="7790325" cy="2308324"/>
          </a:xfrm>
          <a:prstGeom prst="rect">
            <a:avLst/>
          </a:prstGeom>
          <a:solidFill>
            <a:srgbClr val="FFFFFF"/>
          </a:solidFill>
          <a:ln>
            <a:solidFill>
              <a:srgbClr val="6633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Correct with regard to the Cube, but 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DSD fulfills its role partially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Conformance of the actual data with regard to structure is limited to structural properties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Semantics is poor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66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Harder to automatically locate useful datasets in </a:t>
            </a:r>
            <a:r>
              <a:rPr lang="en-US" dirty="0">
                <a:solidFill>
                  <a:srgbClr val="660066"/>
                </a:solidFill>
              </a:rPr>
              <a:t>the LOD </a:t>
            </a:r>
            <a:r>
              <a:rPr lang="en-US" dirty="0" smtClean="0">
                <a:solidFill>
                  <a:srgbClr val="660066"/>
                </a:solidFill>
              </a:rPr>
              <a:t>cloud and consume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25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Goal-Question-Metric (GQM)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by </a:t>
            </a:r>
            <a:r>
              <a:rPr lang="en-US" dirty="0" err="1" smtClean="0"/>
              <a:t>Basili</a:t>
            </a:r>
            <a:r>
              <a:rPr lang="en-US" dirty="0" smtClean="0"/>
              <a:t> et al. in experimental SW engineering</a:t>
            </a:r>
          </a:p>
          <a:p>
            <a:r>
              <a:rPr lang="en-US" dirty="0" smtClean="0"/>
              <a:t>Measurement model at three levels</a:t>
            </a:r>
          </a:p>
          <a:p>
            <a:pPr lvl="1"/>
            <a:r>
              <a:rPr lang="en-US" dirty="0" smtClean="0"/>
              <a:t>Conceptual: </a:t>
            </a:r>
            <a:r>
              <a:rPr lang="en-US" b="1" dirty="0" smtClean="0">
                <a:solidFill>
                  <a:srgbClr val="660066"/>
                </a:solidFill>
              </a:rPr>
              <a:t>Goal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/>
              <a:t>of the </a:t>
            </a:r>
            <a:r>
              <a:rPr lang="en-US" dirty="0" smtClean="0"/>
              <a:t>measurement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entity, purpose, focus, point of view and </a:t>
            </a:r>
            <a:r>
              <a:rPr lang="en-US" dirty="0" smtClean="0">
                <a:solidFill>
                  <a:schemeClr val="tx1"/>
                </a:solidFill>
              </a:rPr>
              <a:t>context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Operational: </a:t>
            </a:r>
            <a:r>
              <a:rPr lang="en-US" b="1" dirty="0">
                <a:solidFill>
                  <a:srgbClr val="660066"/>
                </a:solidFill>
              </a:rPr>
              <a:t>Questions</a:t>
            </a:r>
            <a:r>
              <a:rPr lang="en-US" dirty="0">
                <a:solidFill>
                  <a:schemeClr val="tx1"/>
                </a:solidFill>
              </a:rPr>
              <a:t> define models of the object of </a:t>
            </a:r>
            <a:r>
              <a:rPr lang="en-US" dirty="0" smtClean="0">
                <a:solidFill>
                  <a:schemeClr val="tx1"/>
                </a:solidFill>
              </a:rPr>
              <a:t>study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characterize the assessment or achievement of a specific </a:t>
            </a:r>
            <a:r>
              <a:rPr lang="en-US" dirty="0" smtClean="0">
                <a:solidFill>
                  <a:schemeClr val="tx1"/>
                </a:solidFill>
              </a:rPr>
              <a:t>goal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Quantitative: a set of </a:t>
            </a:r>
            <a:r>
              <a:rPr lang="en-US" b="1" dirty="0" smtClean="0">
                <a:solidFill>
                  <a:srgbClr val="660066"/>
                </a:solidFill>
              </a:rPr>
              <a:t>Metrics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defines a set of Measures that enable to answer the questions </a:t>
            </a:r>
            <a:r>
              <a:rPr lang="en-US" dirty="0" smtClean="0">
                <a:solidFill>
                  <a:schemeClr val="tx1"/>
                </a:solidFill>
              </a:rPr>
              <a:t>in a </a:t>
            </a:r>
            <a:r>
              <a:rPr lang="en-US" dirty="0">
                <a:solidFill>
                  <a:schemeClr val="tx1"/>
                </a:solidFill>
              </a:rPr>
              <a:t>measurable way.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3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227329" cy="4144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"/>
              </a:rPr>
              <a:t>Statistical </a:t>
            </a:r>
            <a:r>
              <a:rPr lang="en-US" dirty="0">
                <a:solidFill>
                  <a:srgbClr val="000000"/>
                </a:solidFill>
                <a:latin typeface=""/>
              </a:rPr>
              <a:t>data is used as the foundation for policy prediction, planning </a:t>
            </a:r>
            <a:r>
              <a:rPr lang="en-US" dirty="0" smtClean="0">
                <a:solidFill>
                  <a:srgbClr val="000000"/>
                </a:solidFill>
                <a:latin typeface=""/>
              </a:rPr>
              <a:t>and adjustments</a:t>
            </a:r>
          </a:p>
          <a:p>
            <a:r>
              <a:rPr lang="en-US" dirty="0" smtClean="0">
                <a:latin typeface=""/>
              </a:rPr>
              <a:t>Growing consensus that Linked Open Data (LOD) cloud is the right platform for sharing and integrating open data</a:t>
            </a:r>
          </a:p>
          <a:p>
            <a:r>
              <a:rPr lang="en-US" dirty="0" smtClean="0">
                <a:latin typeface=""/>
              </a:rPr>
              <a:t>The success of the LOD depends on basic principles</a:t>
            </a:r>
          </a:p>
          <a:p>
            <a:pPr lvl="1"/>
            <a:r>
              <a:rPr lang="en-US" dirty="0" smtClean="0">
                <a:latin typeface=""/>
              </a:rPr>
              <a:t>Common vocabulary reuse</a:t>
            </a:r>
          </a:p>
          <a:p>
            <a:pPr lvl="1"/>
            <a:r>
              <a:rPr lang="en-US" dirty="0" smtClean="0">
                <a:latin typeface=""/>
              </a:rPr>
              <a:t>Interlinking</a:t>
            </a:r>
          </a:p>
          <a:p>
            <a:pPr lvl="1"/>
            <a:r>
              <a:rPr lang="en-US" dirty="0" smtClean="0">
                <a:latin typeface=""/>
              </a:rPr>
              <a:t>Metadata provision</a:t>
            </a:r>
          </a:p>
          <a:p>
            <a:pPr lvl="1"/>
            <a:endParaRPr lang="en-US" dirty="0">
              <a:latin typeface=""/>
            </a:endParaRPr>
          </a:p>
          <a:p>
            <a:pPr lvl="1"/>
            <a:r>
              <a:rPr lang="en-US" dirty="0" smtClean="0">
                <a:latin typeface=""/>
              </a:rPr>
              <a:t>Otherwise, it is just another platform for making data available</a:t>
            </a:r>
          </a:p>
          <a:p>
            <a:pPr lvl="1"/>
            <a:endParaRPr lang="en-US" dirty="0" smtClean="0">
              <a:latin typeface=""/>
            </a:endParaRPr>
          </a:p>
          <a:p>
            <a:pPr lvl="1"/>
            <a:endParaRPr lang="en-US" dirty="0" smtClean="0">
              <a:latin typeface=""/>
            </a:endParaRPr>
          </a:p>
          <a:p>
            <a:pPr lvl="1"/>
            <a:endParaRPr lang="en-US" dirty="0" smtClean="0">
              <a:latin typeface=""/>
            </a:endParaRPr>
          </a:p>
          <a:p>
            <a:pPr lvl="1"/>
            <a:endParaRPr lang="en-US" dirty="0" smtClean="0">
              <a:latin typeface=""/>
            </a:endParaRPr>
          </a:p>
          <a:p>
            <a:pPr lvl="1"/>
            <a:endParaRPr lang="en-US" dirty="0" smtClean="0">
              <a:latin typeface="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2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Goal 1: Analyze </a:t>
            </a:r>
            <a:r>
              <a:rPr lang="en-US" dirty="0">
                <a:solidFill>
                  <a:srgbClr val="660066"/>
                </a:solidFill>
              </a:rPr>
              <a:t>DSD and Datasets</a:t>
            </a:r>
            <a:r>
              <a:rPr lang="en-US" dirty="0"/>
              <a:t> for the purpose of </a:t>
            </a:r>
            <a:r>
              <a:rPr lang="en-US" dirty="0" smtClean="0"/>
              <a:t>understanding </a:t>
            </a:r>
            <a:r>
              <a:rPr lang="en-US" dirty="0"/>
              <a:t>with respect to </a:t>
            </a:r>
            <a:r>
              <a:rPr lang="en-US" dirty="0">
                <a:solidFill>
                  <a:srgbClr val="660066"/>
                </a:solidFill>
              </a:rPr>
              <a:t>DSD relevance and reuse</a:t>
            </a:r>
            <a:r>
              <a:rPr lang="en-US" dirty="0"/>
              <a:t>  from the point of view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660066"/>
                </a:solidFill>
              </a:rPr>
              <a:t>publisher</a:t>
            </a:r>
            <a:endParaRPr lang="en-US" dirty="0" smtClean="0"/>
          </a:p>
          <a:p>
            <a:pPr lvl="1"/>
            <a:r>
              <a:rPr lang="en-US" dirty="0" smtClean="0"/>
              <a:t>Do publishers agree that DSDs have several benefits?</a:t>
            </a:r>
          </a:p>
          <a:p>
            <a:pPr lvl="1"/>
            <a:r>
              <a:rPr lang="en-US" dirty="0" smtClean="0"/>
              <a:t>Do publishers reuse DSDs and its underlying definitions?</a:t>
            </a:r>
          </a:p>
          <a:p>
            <a:r>
              <a:rPr lang="en-US" dirty="0" smtClean="0"/>
              <a:t>Goal 2: </a:t>
            </a:r>
            <a:r>
              <a:rPr lang="en-US" dirty="0"/>
              <a:t> </a:t>
            </a:r>
            <a:r>
              <a:rPr lang="en-US" dirty="0" smtClean="0"/>
              <a:t>Analyze </a:t>
            </a:r>
            <a:r>
              <a:rPr lang="en-US" dirty="0">
                <a:solidFill>
                  <a:srgbClr val="660066"/>
                </a:solidFill>
              </a:rPr>
              <a:t>DSD</a:t>
            </a:r>
            <a:r>
              <a:rPr lang="en-US" dirty="0"/>
              <a:t>  for the purpose of understanding  with </a:t>
            </a:r>
            <a:r>
              <a:rPr lang="en-US" dirty="0" smtClean="0"/>
              <a:t>respect to </a:t>
            </a:r>
            <a:r>
              <a:rPr lang="en-US" dirty="0">
                <a:solidFill>
                  <a:srgbClr val="660066"/>
                </a:solidFill>
              </a:rPr>
              <a:t>modeling strategy</a:t>
            </a:r>
            <a:r>
              <a:rPr lang="en-US" dirty="0"/>
              <a:t>  from the point of view of the </a:t>
            </a:r>
            <a:r>
              <a:rPr lang="en-US" dirty="0">
                <a:solidFill>
                  <a:srgbClr val="660066"/>
                </a:solidFill>
              </a:rPr>
              <a:t>publisher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/>
              <a:t>how frequent is each modeling </a:t>
            </a:r>
            <a:r>
              <a:rPr lang="en-US" dirty="0" smtClean="0"/>
              <a:t>strategy?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easy it is to identify </a:t>
            </a:r>
            <a:r>
              <a:rPr lang="en-US" dirty="0" smtClean="0"/>
              <a:t>hidden semantics </a:t>
            </a:r>
            <a:r>
              <a:rPr lang="en-US" dirty="0"/>
              <a:t>about measures and </a:t>
            </a:r>
            <a:r>
              <a:rPr lang="en-US" dirty="0" smtClean="0"/>
              <a:t>dimensions?</a:t>
            </a:r>
          </a:p>
          <a:p>
            <a:r>
              <a:rPr lang="en-US" dirty="0"/>
              <a:t> Goal 3: Analyze </a:t>
            </a:r>
            <a:r>
              <a:rPr lang="en-US" dirty="0">
                <a:solidFill>
                  <a:srgbClr val="660066"/>
                </a:solidFill>
              </a:rPr>
              <a:t>DSD</a:t>
            </a:r>
            <a:r>
              <a:rPr lang="en-US" dirty="0"/>
              <a:t>  for the purpose of understanding  with </a:t>
            </a:r>
            <a:r>
              <a:rPr lang="en-US" dirty="0" smtClean="0"/>
              <a:t>respect to </a:t>
            </a:r>
            <a:r>
              <a:rPr lang="en-US" dirty="0">
                <a:solidFill>
                  <a:srgbClr val="660066"/>
                </a:solidFill>
              </a:rPr>
              <a:t>DSD conceptual enrichment</a:t>
            </a:r>
            <a:r>
              <a:rPr lang="en-US" dirty="0"/>
              <a:t>  from the point of view of the </a:t>
            </a:r>
            <a:r>
              <a:rPr lang="en-US" dirty="0" smtClean="0">
                <a:solidFill>
                  <a:srgbClr val="660066"/>
                </a:solidFill>
              </a:rPr>
              <a:t>publisher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Do publishers </a:t>
            </a:r>
            <a:r>
              <a:rPr lang="en-US" dirty="0"/>
              <a:t>practice semantic </a:t>
            </a:r>
            <a:r>
              <a:rPr lang="en-US" dirty="0" smtClean="0"/>
              <a:t>annotation on DSDs?</a:t>
            </a:r>
            <a:endParaRPr lang="en-US" dirty="0" smtClean="0">
              <a:solidFill>
                <a:srgbClr val="660066"/>
              </a:solidFill>
            </a:endParaRPr>
          </a:p>
          <a:p>
            <a:pPr lvl="1"/>
            <a:endParaRPr lang="en-US" dirty="0" smtClean="0">
              <a:solidFill>
                <a:srgbClr val="660066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4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Data from the LOD cloud census (Aug. 2014)</a:t>
            </a:r>
          </a:p>
          <a:p>
            <a:pPr lvl="1"/>
            <a:r>
              <a:rPr lang="en-US" dirty="0" smtClean="0"/>
              <a:t>Manheim Catalogue</a:t>
            </a:r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114 catalogue entries</a:t>
            </a:r>
          </a:p>
          <a:p>
            <a:pPr lvl="1"/>
            <a:r>
              <a:rPr lang="en-US" dirty="0" smtClean="0"/>
              <a:t>March-Apr. 2015</a:t>
            </a:r>
          </a:p>
          <a:p>
            <a:pPr lvl="1"/>
            <a:r>
              <a:rPr lang="en-US" dirty="0" smtClean="0"/>
              <a:t>Tag cube-format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err="1" smtClean="0"/>
              <a:t>Sparql</a:t>
            </a:r>
            <a:r>
              <a:rPr lang="en-US" dirty="0" smtClean="0"/>
              <a:t> queries to all entries</a:t>
            </a:r>
          </a:p>
          <a:p>
            <a:pPr lvl="1"/>
            <a:r>
              <a:rPr lang="en-US" dirty="0"/>
              <a:t>All triples involving Cube constructs (except </a:t>
            </a:r>
            <a:r>
              <a:rPr lang="en-US" dirty="0" err="1" smtClean="0"/>
              <a:t>qb:Observation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Results integrated in a local repository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issues for data </a:t>
            </a:r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Data about </a:t>
            </a:r>
            <a:r>
              <a:rPr lang="en-US" dirty="0" smtClean="0">
                <a:solidFill>
                  <a:srgbClr val="660066"/>
                </a:solidFill>
              </a:rPr>
              <a:t>16,563 cube datasets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660066"/>
                </a:solidFill>
              </a:rPr>
              <a:t>6,847 </a:t>
            </a:r>
            <a:r>
              <a:rPr lang="en-US" dirty="0" smtClean="0">
                <a:solidFill>
                  <a:srgbClr val="660066"/>
                </a:solidFill>
              </a:rPr>
              <a:t>DSDs</a:t>
            </a:r>
          </a:p>
          <a:p>
            <a:pPr lvl="1"/>
            <a:r>
              <a:rPr lang="en-US" dirty="0" smtClean="0"/>
              <a:t>Half of the data referred to a single publisher (Linked Eurostat)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08" y="6488668"/>
            <a:ext cx="660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KarinBecker</a:t>
            </a:r>
            <a:r>
              <a:rPr lang="en-US" dirty="0"/>
              <a:t>/</a:t>
            </a:r>
            <a:r>
              <a:rPr lang="en-US" dirty="0" err="1"/>
              <a:t>LODCubeSurvey</a:t>
            </a:r>
            <a:r>
              <a:rPr lang="en-US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18855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DSD and Reuse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100"/>
            <a:ext cx="9144000" cy="32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DSD and Reuse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100"/>
            <a:ext cx="9144000" cy="3211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53402"/>
            <a:ext cx="9144000" cy="24745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58" y="2922662"/>
            <a:ext cx="7625929" cy="909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7054" y="4041749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found 273 datasets without DSDs, referring to 2 publishers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Non-conformant cubes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7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954"/>
            <a:ext cx="9144000" cy="27059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DSD and 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275690"/>
            <a:ext cx="8944024" cy="458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474" y="4701822"/>
            <a:ext cx="7944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DSD reuse is not a practice (3 publishers)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Reuse is limited within a same publisher despite they all share similar dimensions (e.g. time, location)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 interlinking of concepts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Reuse of SDMX concepts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 dimensions: in-house variations of Time, Location and Sex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Popular measures: </a:t>
            </a:r>
            <a:r>
              <a:rPr lang="en-US" dirty="0" err="1"/>
              <a:t>sdmx:obs-</a:t>
            </a:r>
            <a:r>
              <a:rPr lang="en-US" dirty="0" err="1" smtClean="0"/>
              <a:t>value</a:t>
            </a:r>
            <a:r>
              <a:rPr lang="en-US" dirty="0" smtClean="0"/>
              <a:t> and its in-house variations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9" y="2466854"/>
            <a:ext cx="7401801" cy="21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6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DSD Modeling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164"/>
            <a:ext cx="9144000" cy="25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DSD Modeling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164"/>
            <a:ext cx="9144000" cy="2567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03938"/>
            <a:ext cx="9144000" cy="3358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474" y="4242223"/>
            <a:ext cx="84867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strategy: a single generic measure (ST4)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strategy: a dimension implicitly representing a measure dimension (ST5)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Strategies to find dimensions representing measures (ST5):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Patterns involving the URI (e.g. included </a:t>
            </a:r>
            <a:r>
              <a:rPr lang="en-US" dirty="0" err="1"/>
              <a:t>indic</a:t>
            </a:r>
            <a:r>
              <a:rPr lang="en-US" dirty="0"/>
              <a:t>, </a:t>
            </a:r>
            <a:r>
              <a:rPr lang="en-US" dirty="0" err="1"/>
              <a:t>variab</a:t>
            </a:r>
            <a:r>
              <a:rPr lang="en-US" dirty="0"/>
              <a:t>, </a:t>
            </a:r>
            <a:r>
              <a:rPr lang="en-US" dirty="0" err="1"/>
              <a:t>measur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Concepts and </a:t>
            </a:r>
            <a:r>
              <a:rPr lang="en-US" dirty="0" err="1" smtClean="0"/>
              <a:t>codelists</a:t>
            </a:r>
            <a:r>
              <a:rPr lang="en-US" dirty="0" smtClean="0"/>
              <a:t> were not useful at 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Strategies to find generic measures also involved URI patterns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2870623"/>
            <a:ext cx="6793512" cy="13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3: DSD Conceptual Enrichment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27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3: DSD Conceptual Enrichment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2739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03938"/>
            <a:ext cx="9144000" cy="38092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474" y="4105677"/>
            <a:ext cx="848678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Dimensions are often related to concepts, however 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in-house concepts, not interlinked with external concepts (e.g. </a:t>
            </a:r>
            <a:r>
              <a:rPr lang="en-US" dirty="0" err="1" smtClean="0"/>
              <a:t>owl:same-as</a:t>
            </a:r>
            <a:r>
              <a:rPr lang="en-US" dirty="0" smtClean="0"/>
              <a:t>, </a:t>
            </a:r>
            <a:r>
              <a:rPr lang="en-US" dirty="0" err="1"/>
              <a:t>skos:exactMatch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frequently concepts are paired with codes from </a:t>
            </a:r>
            <a:r>
              <a:rPr lang="en-US" dirty="0" err="1" smtClean="0"/>
              <a:t>codelists</a:t>
            </a:r>
            <a:r>
              <a:rPr lang="en-US" dirty="0" smtClean="0"/>
              <a:t> (</a:t>
            </a:r>
            <a:r>
              <a:rPr lang="en-US" dirty="0" err="1" smtClean="0"/>
              <a:t>uri</a:t>
            </a:r>
            <a:r>
              <a:rPr lang="en-US" dirty="0" smtClean="0"/>
              <a:t> patterns)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Top concepts: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sdmx</a:t>
            </a:r>
            <a:r>
              <a:rPr lang="en-US" dirty="0" err="1"/>
              <a:t>-concept:obsValue</a:t>
            </a:r>
            <a:r>
              <a:rPr lang="en-US" dirty="0"/>
              <a:t>,  </a:t>
            </a:r>
            <a:r>
              <a:rPr lang="en-US" dirty="0" err="1"/>
              <a:t>sdmx-</a:t>
            </a:r>
            <a:r>
              <a:rPr lang="en-US" dirty="0" err="1" smtClean="0"/>
              <a:t>concept:freq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Different in-house representations for location, time, measuring unit and sex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7" y="2844800"/>
            <a:ext cx="7797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3: DSD Conceptual Enrichment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2739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03937"/>
            <a:ext cx="9144000" cy="3768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474" y="4105677"/>
            <a:ext cx="848678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practice of defining a concept as an instance of </a:t>
            </a:r>
            <a:r>
              <a:rPr lang="en-US" dirty="0" err="1"/>
              <a:t>sdmx:Concept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not </a:t>
            </a:r>
            <a:r>
              <a:rPr lang="en-US" dirty="0"/>
              <a:t>adequate considering SDMX is a standard to be shared across </a:t>
            </a:r>
            <a:r>
              <a:rPr lang="en-US" dirty="0" smtClean="0"/>
              <a:t>datasets of </a:t>
            </a:r>
            <a:r>
              <a:rPr lang="en-US" dirty="0"/>
              <a:t>various </a:t>
            </a:r>
            <a:r>
              <a:rPr lang="en-US" dirty="0" smtClean="0"/>
              <a:t>domains, with well-defined concepts (COG)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the survey, we adopted a more strict interpretation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concept </a:t>
            </a:r>
            <a:r>
              <a:rPr lang="en-US" dirty="0"/>
              <a:t>that belongs to the standard SDMX </a:t>
            </a:r>
            <a:r>
              <a:rPr lang="en-US" dirty="0" smtClean="0"/>
              <a:t>COG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subproperty</a:t>
            </a:r>
            <a:r>
              <a:rPr lang="en-US" dirty="0" smtClean="0"/>
              <a:t> of) SDMX </a:t>
            </a:r>
            <a:r>
              <a:rPr lang="en-US" dirty="0"/>
              <a:t>dimension/</a:t>
            </a:r>
            <a:r>
              <a:rPr lang="en-US" dirty="0" smtClean="0"/>
              <a:t>measure (which is always linked to a </a:t>
            </a:r>
            <a:r>
              <a:rPr lang="en-US" dirty="0" err="1" smtClean="0"/>
              <a:t>sdmx</a:t>
            </a:r>
            <a:r>
              <a:rPr lang="en-US" dirty="0" smtClean="0"/>
              <a:t>-concept)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Top concepts: </a:t>
            </a:r>
            <a:r>
              <a:rPr lang="en-US" dirty="0" err="1" smtClean="0"/>
              <a:t>sdmx</a:t>
            </a:r>
            <a:r>
              <a:rPr lang="en-US" dirty="0" err="1"/>
              <a:t>-concept:obsValue</a:t>
            </a:r>
            <a:r>
              <a:rPr lang="en-US" dirty="0"/>
              <a:t>,  </a:t>
            </a:r>
            <a:r>
              <a:rPr lang="en-US" dirty="0" err="1"/>
              <a:t>sdmx-concept:freq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7" y="2730500"/>
            <a:ext cx="781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Cube vocabulary</a:t>
            </a:r>
          </a:p>
          <a:p>
            <a:pPr lvl="1"/>
            <a:r>
              <a:rPr lang="en-US" dirty="0" smtClean="0"/>
              <a:t>W3C recommendation</a:t>
            </a:r>
          </a:p>
          <a:p>
            <a:pPr lvl="1"/>
            <a:r>
              <a:rPr lang="en-US" dirty="0" smtClean="0"/>
              <a:t>Multidimensional representation of data</a:t>
            </a:r>
          </a:p>
          <a:p>
            <a:pPr lvl="2"/>
            <a:r>
              <a:rPr lang="en-US" dirty="0" smtClean="0"/>
              <a:t>But designed </a:t>
            </a:r>
            <a:r>
              <a:rPr lang="en-US" dirty="0"/>
              <a:t>to be compatible with statistical ISO SDMX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Popular (62% of datasets in the LOD in the governmental domain)</a:t>
            </a:r>
          </a:p>
          <a:p>
            <a:pPr lvl="1"/>
            <a:r>
              <a:rPr lang="en-US" dirty="0" smtClean="0"/>
              <a:t>Several projects address platforms for publishing data using the cube</a:t>
            </a:r>
          </a:p>
          <a:p>
            <a:pPr marL="228600" lvl="1" indent="0">
              <a:buNone/>
            </a:pPr>
            <a:endParaRPr lang="en-US" dirty="0"/>
          </a:p>
          <a:p>
            <a:r>
              <a:rPr lang="en-US" dirty="0" smtClean="0"/>
              <a:t>Is data being represented using the Cube in such a way that it can be easily found in the LOD cloud, consumed and integrated with other data ?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063464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LOD Census : growing importance of the Cube </a:t>
            </a:r>
            <a:r>
              <a:rPr lang="en-US" smtClean="0"/>
              <a:t>and </a:t>
            </a:r>
            <a:r>
              <a:rPr lang="en-US" smtClean="0"/>
              <a:t>governmental </a:t>
            </a:r>
            <a:r>
              <a:rPr lang="en-US" dirty="0" smtClean="0"/>
              <a:t>topical domain (</a:t>
            </a:r>
            <a:r>
              <a:rPr lang="en-US" dirty="0" err="1" smtClean="0"/>
              <a:t>Schmachtenberg</a:t>
            </a:r>
            <a:r>
              <a:rPr lang="en-US" dirty="0" smtClean="0"/>
              <a:t> et al. 2014)</a:t>
            </a:r>
          </a:p>
          <a:p>
            <a:pPr lvl="1"/>
            <a:r>
              <a:rPr lang="en-US" dirty="0" smtClean="0"/>
              <a:t>Preferred reuse strategy: a single, popular vocabulary  (</a:t>
            </a:r>
            <a:r>
              <a:rPr lang="en-US" dirty="0" err="1" smtClean="0"/>
              <a:t>Schaible</a:t>
            </a:r>
            <a:r>
              <a:rPr lang="en-US" dirty="0"/>
              <a:t> </a:t>
            </a:r>
            <a:r>
              <a:rPr lang="en-US" dirty="0" smtClean="0"/>
              <a:t>et al.2014)</a:t>
            </a:r>
          </a:p>
          <a:p>
            <a:r>
              <a:rPr lang="en-US" dirty="0"/>
              <a:t>platforms that support using, publishing, validating and visualizing Cube datasets</a:t>
            </a:r>
            <a:endParaRPr lang="en-US" dirty="0" smtClean="0"/>
          </a:p>
          <a:p>
            <a:pPr lvl="1"/>
            <a:r>
              <a:rPr lang="en-US" dirty="0" smtClean="0"/>
              <a:t>LOD2 </a:t>
            </a:r>
            <a:r>
              <a:rPr lang="en-US" dirty="0"/>
              <a:t>Statistical </a:t>
            </a:r>
            <a:r>
              <a:rPr lang="en-US" dirty="0" smtClean="0"/>
              <a:t>Workbench, </a:t>
            </a:r>
            <a:r>
              <a:rPr lang="en-US" dirty="0" err="1" smtClean="0"/>
              <a:t>OpenCube</a:t>
            </a:r>
            <a:r>
              <a:rPr lang="en-US" dirty="0" smtClean="0"/>
              <a:t>, Vital, OLAP4LD</a:t>
            </a:r>
          </a:p>
          <a:p>
            <a:pPr lvl="1"/>
            <a:r>
              <a:rPr lang="en-US" dirty="0" smtClean="0"/>
              <a:t>Our results can </a:t>
            </a:r>
            <a:r>
              <a:rPr lang="en-US" dirty="0"/>
              <a:t>be leveraged to integrate components that </a:t>
            </a:r>
            <a:r>
              <a:rPr lang="en-US" dirty="0" smtClean="0"/>
              <a:t>also </a:t>
            </a:r>
            <a:r>
              <a:rPr lang="en-US" dirty="0"/>
              <a:t> </a:t>
            </a:r>
            <a:r>
              <a:rPr lang="en-US" dirty="0" smtClean="0"/>
              <a:t>provide </a:t>
            </a:r>
            <a:r>
              <a:rPr lang="en-US" dirty="0"/>
              <a:t>methodological guidance to support </a:t>
            </a:r>
            <a:r>
              <a:rPr lang="en-US" dirty="0" smtClean="0"/>
              <a:t>modeling choices</a:t>
            </a:r>
          </a:p>
          <a:p>
            <a:r>
              <a:rPr lang="en-US" dirty="0" smtClean="0"/>
              <a:t>Automatic search of open data for data mining (Becker et al. 2015; </a:t>
            </a:r>
            <a:r>
              <a:rPr lang="en-US" dirty="0" err="1" smtClean="0"/>
              <a:t>Janpuangtong</a:t>
            </a:r>
            <a:r>
              <a:rPr lang="en-US" dirty="0"/>
              <a:t> </a:t>
            </a:r>
            <a:r>
              <a:rPr lang="en-US" dirty="0" smtClean="0"/>
              <a:t>et al. 2015)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current practices of modeling datasets with the Cube vocabulary</a:t>
            </a:r>
          </a:p>
          <a:p>
            <a:pPr lvl="1"/>
            <a:r>
              <a:rPr lang="en-US" dirty="0" smtClean="0"/>
              <a:t>Surprised by the number of non-conformant cube datasets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Cube datasets are straightforward conversions </a:t>
            </a:r>
            <a:r>
              <a:rPr lang="en-US" dirty="0" smtClean="0"/>
              <a:t>of SDMX data</a:t>
            </a:r>
          </a:p>
          <a:p>
            <a:pPr lvl="2"/>
            <a:r>
              <a:rPr lang="en-US" dirty="0" smtClean="0"/>
              <a:t>standard </a:t>
            </a:r>
            <a:r>
              <a:rPr lang="en-US" dirty="0"/>
              <a:t>for exchanging statistical </a:t>
            </a:r>
            <a:r>
              <a:rPr lang="en-US" dirty="0" smtClean="0"/>
              <a:t>data: interoperability</a:t>
            </a:r>
          </a:p>
          <a:p>
            <a:pPr lvl="2"/>
            <a:r>
              <a:rPr lang="en-US" dirty="0" smtClean="0"/>
              <a:t>LOD cloud: ability </a:t>
            </a:r>
            <a:r>
              <a:rPr lang="en-US" dirty="0"/>
              <a:t>of automatically processing of data</a:t>
            </a:r>
            <a:r>
              <a:rPr lang="en-US" dirty="0" smtClean="0"/>
              <a:t> requires </a:t>
            </a:r>
          </a:p>
          <a:p>
            <a:pPr lvl="2"/>
            <a:r>
              <a:rPr lang="en-US" dirty="0" smtClean="0"/>
              <a:t>Next step: more </a:t>
            </a:r>
            <a:r>
              <a:rPr lang="en-US" dirty="0"/>
              <a:t>complex conversion rules	</a:t>
            </a:r>
            <a:endParaRPr lang="en-US" dirty="0" smtClean="0"/>
          </a:p>
          <a:p>
            <a:pPr lvl="1"/>
            <a:r>
              <a:rPr lang="en-US" dirty="0"/>
              <a:t>Cube constructs are underused</a:t>
            </a:r>
          </a:p>
          <a:p>
            <a:pPr lvl="2"/>
            <a:r>
              <a:rPr lang="en-US" dirty="0"/>
              <a:t>more normative ways of modeling multidimensional data, and explicitly defining in the structure and semantics of </a:t>
            </a:r>
            <a:r>
              <a:rPr lang="en-US" dirty="0" smtClean="0"/>
              <a:t>DSDs</a:t>
            </a:r>
          </a:p>
          <a:p>
            <a:pPr lvl="2"/>
            <a:r>
              <a:rPr lang="en-US" dirty="0"/>
              <a:t>the use of Cube is new, and its usage will reveal the importance of certain constructs/modeling strategies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95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940566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Publishers are </a:t>
            </a:r>
            <a:r>
              <a:rPr lang="en-US" dirty="0" smtClean="0"/>
              <a:t>concerned </a:t>
            </a:r>
            <a:r>
              <a:rPr lang="en-US" dirty="0"/>
              <a:t>with establishing a proper, standard </a:t>
            </a:r>
            <a:r>
              <a:rPr lang="en-US" dirty="0" smtClean="0"/>
              <a:t>vocabulary to </a:t>
            </a:r>
            <a:r>
              <a:rPr lang="en-US" dirty="0"/>
              <a:t>uniformly </a:t>
            </a:r>
            <a:r>
              <a:rPr lang="en-US" dirty="0" smtClean="0"/>
              <a:t>apply within </a:t>
            </a:r>
            <a:r>
              <a:rPr lang="en-US" dirty="0"/>
              <a:t>the scope of a specific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Opportunity integrate </a:t>
            </a:r>
            <a:r>
              <a:rPr lang="en-US" dirty="0"/>
              <a:t>commonly used dimensions, either by reuse, adoption of standard concepts, or concept-based </a:t>
            </a:r>
            <a:r>
              <a:rPr lang="en-US" dirty="0" smtClean="0"/>
              <a:t>linkage</a:t>
            </a:r>
          </a:p>
          <a:p>
            <a:r>
              <a:rPr lang="en-US" dirty="0" smtClean="0"/>
              <a:t>Survey has a specific focus</a:t>
            </a:r>
          </a:p>
          <a:p>
            <a:pPr lvl="1"/>
            <a:r>
              <a:rPr lang="en-US" dirty="0" smtClean="0"/>
              <a:t>Baseline for future comparison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xtended to other aspects</a:t>
            </a:r>
          </a:p>
          <a:p>
            <a:pPr lvl="1"/>
            <a:r>
              <a:rPr lang="en-US" dirty="0" smtClean="0"/>
              <a:t>Results can be leveraged into supporting platforms</a:t>
            </a:r>
          </a:p>
          <a:p>
            <a:r>
              <a:rPr lang="en-US" dirty="0"/>
              <a:t> currently </a:t>
            </a:r>
            <a:r>
              <a:rPr lang="en-US" dirty="0" smtClean="0"/>
              <a:t>we are using </a:t>
            </a:r>
            <a:r>
              <a:rPr lang="en-US" dirty="0"/>
              <a:t>the investigated patterns of Cube usage </a:t>
            </a:r>
            <a:r>
              <a:rPr lang="en-US" dirty="0" smtClean="0"/>
              <a:t>to </a:t>
            </a:r>
            <a:r>
              <a:rPr lang="en-US" dirty="0"/>
              <a:t>automatically identify and integrate cube datasets for </a:t>
            </a:r>
            <a:r>
              <a:rPr lang="en-US" dirty="0" smtClean="0"/>
              <a:t>data mining applications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13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Quantitative survey on the current usage of the Cube vocabulary</a:t>
            </a:r>
          </a:p>
          <a:p>
            <a:pPr lvl="1"/>
            <a:r>
              <a:rPr lang="en-US" dirty="0" smtClean="0"/>
              <a:t>Governmental data identified in the last LOD census (2014)</a:t>
            </a:r>
          </a:p>
          <a:p>
            <a:r>
              <a:rPr lang="en-US" dirty="0"/>
              <a:t>F</a:t>
            </a:r>
            <a:r>
              <a:rPr lang="en-US" dirty="0" smtClean="0"/>
              <a:t>ocus</a:t>
            </a:r>
            <a:r>
              <a:rPr lang="en-US" dirty="0" smtClean="0"/>
              <a:t>: commonly used strategies </a:t>
            </a:r>
            <a:r>
              <a:rPr lang="en-US" dirty="0"/>
              <a:t>for modeling multi-</a:t>
            </a:r>
            <a:r>
              <a:rPr lang="en-US" dirty="0" smtClean="0"/>
              <a:t>dimensional data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 smtClean="0"/>
              <a:t>affect </a:t>
            </a:r>
            <a:r>
              <a:rPr lang="en-US" dirty="0"/>
              <a:t>how data can be found </a:t>
            </a:r>
            <a:r>
              <a:rPr lang="en-US" dirty="0" smtClean="0"/>
              <a:t>and consumed automatically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Analysis of various ways the Cube vocabulary is used in practice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uidance </a:t>
            </a:r>
            <a:r>
              <a:rPr lang="en-US" dirty="0"/>
              <a:t>on the </a:t>
            </a:r>
            <a:r>
              <a:rPr lang="en-US" dirty="0" smtClean="0"/>
              <a:t>most useful representations</a:t>
            </a:r>
          </a:p>
          <a:p>
            <a:pPr lvl="1"/>
            <a:r>
              <a:rPr lang="en-US" dirty="0" smtClean="0"/>
              <a:t>Baseline for comparison with the evolution of Cube usage</a:t>
            </a:r>
          </a:p>
          <a:p>
            <a:pPr lvl="1"/>
            <a:r>
              <a:rPr lang="en-US" dirty="0" smtClean="0"/>
              <a:t>Input for methodological support and platforms addressing Cube usage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tabLst>
                <a:tab pos="901700" algn="l"/>
              </a:tabLst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4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900"/>
            <a:ext cx="9144000" cy="18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900"/>
            <a:ext cx="9144000" cy="18488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85931"/>
            <a:ext cx="1870790" cy="109236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920" y="5380531"/>
            <a:ext cx="4089794" cy="1477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actual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structure of the dataset is implicitly represented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Possibly large volumes of data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H="1" flipV="1">
            <a:off x="935395" y="4178295"/>
            <a:ext cx="1471422" cy="1202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4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900"/>
            <a:ext cx="9144000" cy="18488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501900"/>
            <a:ext cx="1870790" cy="39900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642" y="5015408"/>
            <a:ext cx="3546533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description of the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Explicit representation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Concise description</a:t>
            </a: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H="1" flipV="1">
            <a:off x="935395" y="2900905"/>
            <a:ext cx="1524514" cy="2114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8593" y="4316912"/>
            <a:ext cx="4315109" cy="25853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Advantages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Checking conformance of actual data with regard to expected structure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Simplification of data consumption, due to explicit properties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Reuse in the publication process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trust and </a:t>
            </a:r>
            <a:r>
              <a:rPr lang="en-US" dirty="0" err="1" smtClean="0"/>
              <a:t>normatization</a:t>
            </a:r>
            <a:r>
              <a:rPr lang="en-US" dirty="0" smtClean="0"/>
              <a:t>  for consumption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233175" y="5338933"/>
            <a:ext cx="505418" cy="232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900"/>
            <a:ext cx="9144000" cy="18488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7588" y="2501900"/>
            <a:ext cx="3809858" cy="196313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196" y="5442922"/>
            <a:ext cx="5284641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Measures and dimensions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“measure dimension” (</a:t>
            </a:r>
            <a:r>
              <a:rPr lang="en-US" dirty="0" err="1" smtClean="0"/>
              <a:t>qb:measureType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values for dimensions</a:t>
            </a: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V="1">
            <a:off x="6042517" y="4465039"/>
            <a:ext cx="0" cy="977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900"/>
            <a:ext cx="9144000" cy="18488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142" y="2389547"/>
            <a:ext cx="3809858" cy="600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5804" y="5459835"/>
            <a:ext cx="3546533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Concepts represented by measures and dimensions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Possibly SDMX concepts</a:t>
            </a: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V="1">
            <a:off x="7239071" y="2990347"/>
            <a:ext cx="0" cy="2469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1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3503</TotalTime>
  <Words>1983</Words>
  <Application>Microsoft Macintosh PowerPoint</Application>
  <PresentationFormat>On-screen Show (4:3)</PresentationFormat>
  <Paragraphs>303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Advantage</vt:lpstr>
      <vt:lpstr>Karin Becker Instituto de Informática - Federal University of Rio Grande do Sul, Brazil  Shiva Jahangiri, Craig A. Knoblock Information Sciences Institute, University of Southern California, USA</vt:lpstr>
      <vt:lpstr>Introduction</vt:lpstr>
      <vt:lpstr>Introduction</vt:lpstr>
      <vt:lpstr>Goal</vt:lpstr>
      <vt:lpstr>Cube Vocabulary</vt:lpstr>
      <vt:lpstr>Cube Vocabulary</vt:lpstr>
      <vt:lpstr>Cube Vocabulary</vt:lpstr>
      <vt:lpstr>Cube Vocabulary</vt:lpstr>
      <vt:lpstr>Cube Vocabulary</vt:lpstr>
      <vt:lpstr>Motivating Example</vt:lpstr>
      <vt:lpstr>Motivating Example</vt:lpstr>
      <vt:lpstr>Modeling Strategies</vt:lpstr>
      <vt:lpstr>Modeling Strategies</vt:lpstr>
      <vt:lpstr>Modeling Strategies</vt:lpstr>
      <vt:lpstr>Modeling Strategies</vt:lpstr>
      <vt:lpstr>Modeling Strategies</vt:lpstr>
      <vt:lpstr>Modeling Strategies</vt:lpstr>
      <vt:lpstr>Modeling Strategies</vt:lpstr>
      <vt:lpstr>Goal-Question-Metric (GQM)</vt:lpstr>
      <vt:lpstr>Survey: Goals</vt:lpstr>
      <vt:lpstr>Survey: Method</vt:lpstr>
      <vt:lpstr>Goal 1: DSD and Reuse</vt:lpstr>
      <vt:lpstr>Goal 1: DSD and Reuse</vt:lpstr>
      <vt:lpstr>Goal 1: DSD and Reuse</vt:lpstr>
      <vt:lpstr>Goal 2: DSD Modeling Strategy</vt:lpstr>
      <vt:lpstr>Goal 2: DSD Modeling Strategy</vt:lpstr>
      <vt:lpstr>Goal 3: DSD Conceptual Enrichment</vt:lpstr>
      <vt:lpstr>Goal 3: DSD Conceptual Enrichment</vt:lpstr>
      <vt:lpstr>Goal 3: DSD Conceptual Enrichment</vt:lpstr>
      <vt:lpstr>Related Work</vt:lpstr>
      <vt:lpstr>Conclusions</vt:lpstr>
      <vt:lpstr>Conclusions and Future Work</vt:lpstr>
    </vt:vector>
  </TitlesOfParts>
  <Company>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Karin Becker Instituto de Informática - Federal University of Rio Grande do Sul, Brazil  Shiva Jahangiri , Craig A. Knoblock Information Sciences Institute, University of Southern California, USA</dc:title>
  <dc:creator>Karin Becker</dc:creator>
  <cp:lastModifiedBy>Craig Knoblock</cp:lastModifiedBy>
  <cp:revision>72</cp:revision>
  <dcterms:created xsi:type="dcterms:W3CDTF">2015-10-06T12:23:46Z</dcterms:created>
  <dcterms:modified xsi:type="dcterms:W3CDTF">2015-10-11T14:58:28Z</dcterms:modified>
</cp:coreProperties>
</file>